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1" r:id="rId2"/>
    <p:sldId id="263" r:id="rId3"/>
    <p:sldId id="271" r:id="rId4"/>
    <p:sldId id="264" r:id="rId5"/>
    <p:sldId id="282" r:id="rId6"/>
    <p:sldId id="290" r:id="rId7"/>
    <p:sldId id="289" r:id="rId8"/>
    <p:sldId id="299" r:id="rId9"/>
    <p:sldId id="302" r:id="rId10"/>
    <p:sldId id="287" r:id="rId11"/>
    <p:sldId id="275" r:id="rId12"/>
    <p:sldId id="285" r:id="rId13"/>
    <p:sldId id="288" r:id="rId14"/>
    <p:sldId id="291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1E2E"/>
    <a:srgbClr val="0594FF"/>
    <a:srgbClr val="FF8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41" autoAdjust="0"/>
    <p:restoredTop sz="86925" autoAdjust="0"/>
  </p:normalViewPr>
  <p:slideViewPr>
    <p:cSldViewPr>
      <p:cViewPr varScale="1">
        <p:scale>
          <a:sx n="69" d="100"/>
          <a:sy n="69" d="100"/>
        </p:scale>
        <p:origin x="119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2A7EF-B50C-4E2D-98B2-63F82C4003EA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A483F-8219-426D-9C90-CC1972EE4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A483F-8219-426D-9C90-CC1972EE431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A483F-8219-426D-9C90-CC1972EE431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A483F-8219-426D-9C90-CC1972EE431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A483F-8219-426D-9C90-CC1972EE431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0C99-8546-4BD9-9A8B-FA876AF6AACC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3694-A540-4F07-89D5-D48A9EC76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0C99-8546-4BD9-9A8B-FA876AF6AACC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3694-A540-4F07-89D5-D48A9EC76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0C99-8546-4BD9-9A8B-FA876AF6AACC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3694-A540-4F07-89D5-D48A9EC76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0C99-8546-4BD9-9A8B-FA876AF6AACC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3694-A540-4F07-89D5-D48A9EC76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0C99-8546-4BD9-9A8B-FA876AF6AACC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3694-A540-4F07-89D5-D48A9EC76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0C99-8546-4BD9-9A8B-FA876AF6AACC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3694-A540-4F07-89D5-D48A9EC76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0C99-8546-4BD9-9A8B-FA876AF6AACC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3694-A540-4F07-89D5-D48A9EC76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0C99-8546-4BD9-9A8B-FA876AF6AACC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3694-A540-4F07-89D5-D48A9EC76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0C99-8546-4BD9-9A8B-FA876AF6AACC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3694-A540-4F07-89D5-D48A9EC76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0C99-8546-4BD9-9A8B-FA876AF6AACC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3694-A540-4F07-89D5-D48A9EC76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0C99-8546-4BD9-9A8B-FA876AF6AACC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3694-A540-4F07-89D5-D48A9EC76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10C99-8546-4BD9-9A8B-FA876AF6AACC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3694-A540-4F07-89D5-D48A9EC76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23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89946" y="1066598"/>
            <a:ext cx="5436096" cy="432048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рямоугольный треугольник 9"/>
          <p:cNvSpPr/>
          <p:nvPr/>
        </p:nvSpPr>
        <p:spPr>
          <a:xfrm rot="10800000" flipH="1">
            <a:off x="3600400" y="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1596" y="4325278"/>
            <a:ext cx="5400600" cy="1754326"/>
          </a:xfrm>
          <a:prstGeom prst="rect">
            <a:avLst/>
          </a:prstGeom>
          <a:effectLst>
            <a:outerShdw blurRad="50800" dist="50800" dir="5820000" sx="1000" sy="1000" algn="ctr" rotWithShape="0">
              <a:srgbClr val="000000">
                <a:alpha val="49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BF1E2E"/>
                </a:solidFill>
                <a:latin typeface="+mj-lt"/>
                <a:cs typeface="Arial" pitchFamily="34" charset="0"/>
              </a:rPr>
              <a:t>Реализация и инжиниринг комплексных решений для электроэнергетики</a:t>
            </a:r>
            <a:endParaRPr lang="ru-RU" sz="3600" dirty="0">
              <a:solidFill>
                <a:srgbClr val="BF1E2E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5" y="899107"/>
            <a:ext cx="4428096" cy="222146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67" y="-21100"/>
            <a:ext cx="4749634" cy="36661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364" y="2993798"/>
            <a:ext cx="4993461" cy="3531546"/>
          </a:xfrm>
          <a:prstGeom prst="rect">
            <a:avLst/>
          </a:prstGeom>
        </p:spPr>
      </p:pic>
      <p:sp>
        <p:nvSpPr>
          <p:cNvPr id="10" name="Прямоугольный треугольник 9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3600400" y="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91476" y="260648"/>
            <a:ext cx="2617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РЕТРОФИТ КРУ и КСО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63484" y="648120"/>
            <a:ext cx="2448000" cy="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93" y="1219411"/>
            <a:ext cx="2242185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9000"/>
                    </a14:imgEffect>
                    <a14:imgEffect>
                      <a14:brightnessContrast bright="2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10" y="2803726"/>
            <a:ext cx="14033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2000"/>
                    </a14:imgEffect>
                    <a14:imgEffect>
                      <a14:brightnessContrast bright="21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95" y="4516538"/>
            <a:ext cx="1821180" cy="6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P70411-1149511.jpg"/>
          <p:cNvPicPr>
            <a:picLocks noChangeAspect="1"/>
          </p:cNvPicPr>
          <p:nvPr/>
        </p:nvPicPr>
        <p:blipFill>
          <a:blip r:embed="rId3" cstate="print"/>
          <a:srcRect r="27262" b="9126"/>
          <a:stretch>
            <a:fillRect/>
          </a:stretch>
        </p:blipFill>
        <p:spPr>
          <a:xfrm>
            <a:off x="1403648" y="0"/>
            <a:ext cx="7740352" cy="6453336"/>
          </a:xfrm>
          <a:prstGeom prst="rect">
            <a:avLst/>
          </a:prstGeom>
        </p:spPr>
      </p:pic>
      <p:sp>
        <p:nvSpPr>
          <p:cNvPr id="10" name="Прямоугольный треугольник 9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3600400" y="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204864"/>
            <a:ext cx="3054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ПРИМЕРЫ НАШИХ РАБОТ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2592336"/>
            <a:ext cx="4068000" cy="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21.jpg"/>
          <p:cNvPicPr>
            <a:picLocks noChangeAspect="1"/>
          </p:cNvPicPr>
          <p:nvPr/>
        </p:nvPicPr>
        <p:blipFill>
          <a:blip r:embed="rId3" cstate="print"/>
          <a:srcRect r="5561"/>
          <a:stretch>
            <a:fillRect/>
          </a:stretch>
        </p:blipFill>
        <p:spPr>
          <a:xfrm>
            <a:off x="0" y="0"/>
            <a:ext cx="9144000" cy="6453336"/>
          </a:xfrm>
          <a:prstGeom prst="rect">
            <a:avLst/>
          </a:prstGeom>
        </p:spPr>
      </p:pic>
      <p:sp>
        <p:nvSpPr>
          <p:cNvPr id="10" name="Прямоугольный треугольник 9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3600400" y="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204864"/>
            <a:ext cx="3054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ПРИМЕРЫ НАШИХ РАБОТ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2592336"/>
            <a:ext cx="4068000" cy="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3.jpg"/>
          <p:cNvPicPr>
            <a:picLocks noChangeAspect="1"/>
          </p:cNvPicPr>
          <p:nvPr/>
        </p:nvPicPr>
        <p:blipFill>
          <a:blip r:embed="rId3" cstate="print"/>
          <a:srcRect r="29135" b="3220"/>
          <a:stretch>
            <a:fillRect/>
          </a:stretch>
        </p:blipFill>
        <p:spPr>
          <a:xfrm>
            <a:off x="1331640" y="0"/>
            <a:ext cx="7812360" cy="6453336"/>
          </a:xfrm>
          <a:prstGeom prst="rect">
            <a:avLst/>
          </a:prstGeom>
        </p:spPr>
      </p:pic>
      <p:sp>
        <p:nvSpPr>
          <p:cNvPr id="10" name="Прямоугольный треугольник 9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3600400" y="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204864"/>
            <a:ext cx="3054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ПРИМЕРЫ НАШИХ РАБОТ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2592336"/>
            <a:ext cx="4068000" cy="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elivery.png"/>
          <p:cNvPicPr>
            <a:picLocks noChangeAspect="1"/>
          </p:cNvPicPr>
          <p:nvPr/>
        </p:nvPicPr>
        <p:blipFill>
          <a:blip r:embed="rId2" cstate="print"/>
          <a:srcRect r="5813" b="3995"/>
          <a:stretch>
            <a:fillRect/>
          </a:stretch>
        </p:blipFill>
        <p:spPr>
          <a:xfrm>
            <a:off x="4936104" y="-3859"/>
            <a:ext cx="4207896" cy="3216835"/>
          </a:xfrm>
          <a:prstGeom prst="rect">
            <a:avLst/>
          </a:prstGeom>
        </p:spPr>
      </p:pic>
      <p:pic>
        <p:nvPicPr>
          <p:cNvPr id="18" name="Рисунок 17" descr="IMG-20171201-WA0000.jpg"/>
          <p:cNvPicPr>
            <a:picLocks noChangeAspect="1"/>
          </p:cNvPicPr>
          <p:nvPr/>
        </p:nvPicPr>
        <p:blipFill>
          <a:blip r:embed="rId3" cstate="print"/>
          <a:srcRect t="5757" b="6893"/>
          <a:stretch>
            <a:fillRect/>
          </a:stretch>
        </p:blipFill>
        <p:spPr>
          <a:xfrm>
            <a:off x="3779912" y="3284984"/>
            <a:ext cx="5364088" cy="3123691"/>
          </a:xfrm>
          <a:prstGeom prst="rect">
            <a:avLst/>
          </a:prstGeom>
        </p:spPr>
      </p:pic>
      <p:sp>
        <p:nvSpPr>
          <p:cNvPr id="8" name="Прямоугольный треугольник 7"/>
          <p:cNvSpPr/>
          <p:nvPr/>
        </p:nvSpPr>
        <p:spPr>
          <a:xfrm rot="10800000" flipH="1">
            <a:off x="3600400" y="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412776"/>
            <a:ext cx="267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ДОСТАВКА И МОНТАЖ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1800248"/>
            <a:ext cx="3672000" cy="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467544" y="1916832"/>
            <a:ext cx="4680520" cy="4941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rgbClr val="00B0F0"/>
              </a:buClr>
              <a:buSzPct val="150000"/>
            </a:pPr>
            <a:r>
              <a:rPr lang="ru-RU" dirty="0" smtClean="0"/>
              <a:t>Наши БМЗ мы </a:t>
            </a:r>
            <a:r>
              <a:rPr lang="ru-RU" dirty="0" smtClean="0"/>
              <a:t>доставляем </a:t>
            </a:r>
            <a:r>
              <a:rPr lang="ru-RU" dirty="0" smtClean="0"/>
              <a:t>в </a:t>
            </a:r>
            <a:r>
              <a:rPr lang="ru-RU" dirty="0" smtClean="0"/>
              <a:t>любую точку </a:t>
            </a:r>
            <a:r>
              <a:rPr lang="ru-RU" dirty="0" smtClean="0"/>
              <a:t>страны. </a:t>
            </a:r>
            <a:r>
              <a:rPr lang="ru-RU" dirty="0" smtClean="0"/>
              <a:t>В зависимости от габаритов </a:t>
            </a:r>
            <a:r>
              <a:rPr lang="ru-RU" dirty="0" err="1" smtClean="0"/>
              <a:t>блок-модули</a:t>
            </a:r>
            <a:r>
              <a:rPr lang="ru-RU" dirty="0" smtClean="0"/>
              <a:t> транспортируют грузовыми </a:t>
            </a:r>
            <a:r>
              <a:rPr lang="ru-RU" dirty="0" err="1" smtClean="0"/>
              <a:t>автомобилемями</a:t>
            </a:r>
            <a:r>
              <a:rPr lang="ru-RU" dirty="0" smtClean="0"/>
              <a:t> или на железнодорожных платформах. </a:t>
            </a:r>
          </a:p>
          <a:p>
            <a:pPr>
              <a:buClr>
                <a:srgbClr val="00B0F0"/>
              </a:buClr>
              <a:buSzPct val="150000"/>
            </a:pPr>
            <a:r>
              <a:rPr lang="ru-RU" dirty="0" smtClean="0"/>
              <a:t>Для каждого проекта мы подбираем оптимальное </a:t>
            </a:r>
            <a:r>
              <a:rPr lang="ru-RU" dirty="0" err="1" smtClean="0"/>
              <a:t>логистическое</a:t>
            </a:r>
            <a:r>
              <a:rPr lang="ru-RU" dirty="0" smtClean="0"/>
              <a:t> решение.</a:t>
            </a:r>
          </a:p>
          <a:p>
            <a:pPr>
              <a:buClr>
                <a:srgbClr val="00B0F0"/>
              </a:buClr>
              <a:buSzPct val="150000"/>
            </a:pPr>
            <a:endParaRPr lang="ru-RU" dirty="0" smtClean="0"/>
          </a:p>
          <a:p>
            <a:pPr>
              <a:buClr>
                <a:srgbClr val="00B0F0"/>
              </a:buClr>
              <a:buSzPct val="150000"/>
            </a:pPr>
            <a:r>
              <a:rPr lang="ru-RU" dirty="0" smtClean="0"/>
              <a:t>Мы предоставим укомплектованную </a:t>
            </a:r>
            <a:br>
              <a:rPr lang="ru-RU" dirty="0" smtClean="0"/>
            </a:br>
            <a:r>
              <a:rPr lang="ru-RU" dirty="0" smtClean="0"/>
              <a:t>бригаду опытных монтажников </a:t>
            </a:r>
            <a:br>
              <a:rPr lang="ru-RU" dirty="0" smtClean="0"/>
            </a:br>
            <a:r>
              <a:rPr lang="ru-RU" dirty="0" smtClean="0"/>
              <a:t>для каждого объекта или направим</a:t>
            </a:r>
            <a:br>
              <a:rPr lang="ru-RU" dirty="0" smtClean="0"/>
            </a:br>
            <a:r>
              <a:rPr lang="ru-RU" dirty="0" smtClean="0"/>
              <a:t>наших специалистов для </a:t>
            </a:r>
            <a:br>
              <a:rPr lang="ru-RU" dirty="0" smtClean="0"/>
            </a:br>
            <a:r>
              <a:rPr lang="ru-RU" dirty="0" smtClean="0"/>
              <a:t>осуществления </a:t>
            </a:r>
            <a:r>
              <a:rPr lang="ru-RU" dirty="0" err="1" smtClean="0"/>
              <a:t>шеф-монтажа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по месту.</a:t>
            </a:r>
            <a:br>
              <a:rPr lang="ru-RU" dirty="0" smtClean="0"/>
            </a:br>
            <a:endParaRPr lang="ru-RU" dirty="0" smtClean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rot="10800000" flipH="1">
            <a:off x="3600400" y="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204864"/>
            <a:ext cx="223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НАШИ КОНТАКТЫ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2592336"/>
            <a:ext cx="2880000" cy="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ый треугольник 9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96958" y="2885358"/>
            <a:ext cx="460851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  <a:ea typeface="+mj-ea"/>
                <a:cs typeface="+mj-cs"/>
              </a:rPr>
              <a:t>О</a:t>
            </a:r>
            <a:r>
              <a:rPr lang="ru-RU" b="1" dirty="0" smtClean="0">
                <a:latin typeface="+mj-lt"/>
                <a:ea typeface="+mj-ea"/>
                <a:cs typeface="+mj-cs"/>
              </a:rPr>
              <a:t>фис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>
                <a:latin typeface="+mj-lt"/>
                <a:ea typeface="+mj-ea"/>
                <a:cs typeface="+mj-cs"/>
              </a:rPr>
              <a:t>410056, Саратов, </a:t>
            </a:r>
            <a:br>
              <a:rPr lang="ru-RU" dirty="0" smtClean="0">
                <a:latin typeface="+mj-lt"/>
                <a:ea typeface="+mj-ea"/>
                <a:cs typeface="+mj-cs"/>
              </a:rPr>
            </a:br>
            <a:r>
              <a:rPr lang="ru-RU" dirty="0" smtClean="0">
                <a:latin typeface="+mj-lt"/>
                <a:ea typeface="+mj-ea"/>
                <a:cs typeface="+mj-cs"/>
              </a:rPr>
              <a:t>ул. Астраханская д. 1, лит. Е</a:t>
            </a:r>
          </a:p>
          <a:p>
            <a:r>
              <a:rPr lang="ru-RU" dirty="0" smtClean="0">
                <a:latin typeface="+mj-lt"/>
                <a:ea typeface="+mj-ea"/>
                <a:cs typeface="+mj-cs"/>
              </a:rPr>
              <a:t>8-800-300-39-64</a:t>
            </a:r>
            <a:endParaRPr lang="en-US" dirty="0" smtClean="0">
              <a:latin typeface="+mj-lt"/>
              <a:ea typeface="+mj-ea"/>
              <a:cs typeface="+mj-cs"/>
            </a:endParaRPr>
          </a:p>
          <a:p>
            <a:r>
              <a:rPr lang="en-US" b="1" u="sng" dirty="0">
                <a:solidFill>
                  <a:srgbClr val="BF1E2E"/>
                </a:solidFill>
              </a:rPr>
              <a:t>info@volga-el.ru</a:t>
            </a:r>
          </a:p>
          <a:p>
            <a:r>
              <a:rPr lang="en-US" b="1" u="sng" dirty="0" smtClean="0">
                <a:solidFill>
                  <a:srgbClr val="BF1E2E"/>
                </a:solidFill>
              </a:rPr>
              <a:t>v</a:t>
            </a:r>
            <a:r>
              <a:rPr lang="en-US" b="1" u="sng" dirty="0" smtClean="0">
                <a:solidFill>
                  <a:srgbClr val="BF1E2E"/>
                </a:solidFill>
              </a:rPr>
              <a:t>olga-el.ru</a:t>
            </a:r>
            <a:endParaRPr lang="en-US" b="1" u="sng" dirty="0">
              <a:solidFill>
                <a:srgbClr val="BF1E2E"/>
              </a:solidFill>
            </a:endParaRPr>
          </a:p>
          <a:p>
            <a:endParaRPr lang="en-US" dirty="0" smtClean="0">
              <a:latin typeface="+mj-lt"/>
              <a:ea typeface="+mj-ea"/>
              <a:cs typeface="+mj-cs"/>
            </a:endParaRPr>
          </a:p>
          <a:p>
            <a:r>
              <a:rPr lang="ru-RU" b="1" dirty="0" smtClean="0">
                <a:latin typeface="+mj-lt"/>
                <a:ea typeface="+mj-ea"/>
                <a:cs typeface="+mj-cs"/>
              </a:rPr>
              <a:t>Директор</a:t>
            </a:r>
          </a:p>
          <a:p>
            <a:r>
              <a:rPr lang="ru-RU" dirty="0" smtClean="0">
                <a:latin typeface="+mj-lt"/>
                <a:ea typeface="+mj-ea"/>
                <a:cs typeface="+mj-cs"/>
              </a:rPr>
              <a:t>Козин Алексей Владимирович</a:t>
            </a:r>
          </a:p>
          <a:p>
            <a:r>
              <a:rPr lang="ru-RU" dirty="0" smtClean="0">
                <a:latin typeface="+mj-lt"/>
                <a:ea typeface="+mj-ea"/>
                <a:cs typeface="+mj-cs"/>
              </a:rPr>
              <a:t>+7 (927) 128-77-46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b="1" u="sng" dirty="0">
                <a:solidFill>
                  <a:srgbClr val="BF1E2E"/>
                </a:solidFill>
              </a:rPr>
              <a:t>av.kozin@volga-el.ru</a:t>
            </a:r>
          </a:p>
          <a:p>
            <a:endParaRPr lang="ru-RU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endParaRPr lang="en-US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endParaRPr lang="ru-RU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10" y="239646"/>
            <a:ext cx="2843808" cy="17665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29" y="2149527"/>
            <a:ext cx="4421170" cy="3007665"/>
          </a:xfrm>
          <a:prstGeom prst="rect">
            <a:avLst/>
          </a:prstGeom>
        </p:spPr>
      </p:pic>
      <p:sp>
        <p:nvSpPr>
          <p:cNvPr id="17" name="Прямоугольный треугольник 16"/>
          <p:cNvSpPr/>
          <p:nvPr/>
        </p:nvSpPr>
        <p:spPr>
          <a:xfrm flipH="1">
            <a:off x="8388423" y="3614999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 rot="10800000" flipH="1">
            <a:off x="4032448" y="15240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25" y="980728"/>
            <a:ext cx="5440475" cy="5130898"/>
          </a:xfrm>
          <a:prstGeom prst="rect">
            <a:avLst/>
          </a:prstGeom>
        </p:spPr>
      </p:pic>
      <p:sp>
        <p:nvSpPr>
          <p:cNvPr id="14" name="Прямоугольный треугольник 13"/>
          <p:cNvSpPr/>
          <p:nvPr/>
        </p:nvSpPr>
        <p:spPr>
          <a:xfrm rot="10800000" flipH="1">
            <a:off x="3600400" y="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938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ый треугольник 15"/>
          <p:cNvSpPr/>
          <p:nvPr/>
        </p:nvSpPr>
        <p:spPr>
          <a:xfrm flipH="1">
            <a:off x="8733461" y="5085184"/>
            <a:ext cx="414939" cy="102644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377" y="2060848"/>
            <a:ext cx="4052768" cy="3663726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/>
              <a:t>Коллектив ООО «Волга Электрик» - это команда профессионалов имеющих многолетний опыт работы в электроэнергетике.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ru-RU" sz="1800" dirty="0" smtClean="0"/>
              <a:t>Мы выделили несколько направлений  в которых имеем компетенции и сделали ставки на ведущих Российских производителей с которыми </a:t>
            </a:r>
            <a:r>
              <a:rPr lang="ru-RU" sz="1800" dirty="0"/>
              <a:t>в</a:t>
            </a:r>
            <a:r>
              <a:rPr lang="ru-RU" sz="1800" dirty="0" smtClean="0"/>
              <a:t>едем совместную работу по внедрению новых технологий в электроэнергетике.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452658"/>
            <a:ext cx="1732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BF1E2E"/>
                </a:solidFill>
                <a:latin typeface="Micra" pitchFamily="2" charset="0"/>
              </a:rPr>
              <a:t>О КОМПАНИИ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37053" y="1821990"/>
            <a:ext cx="2268000" cy="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Рисунок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2904" y="-14520"/>
            <a:ext cx="5121096" cy="6872520"/>
          </a:xfrm>
          <a:prstGeom prst="rect">
            <a:avLst/>
          </a:prstGeom>
        </p:spPr>
      </p:pic>
      <p:pic>
        <p:nvPicPr>
          <p:cNvPr id="37" name="Рисунок 36" descr="фон.png"/>
          <p:cNvPicPr>
            <a:picLocks noChangeAspect="1"/>
          </p:cNvPicPr>
          <p:nvPr/>
        </p:nvPicPr>
        <p:blipFill>
          <a:blip r:embed="rId3" cstate="print"/>
          <a:srcRect r="61702"/>
          <a:stretch>
            <a:fillRect/>
          </a:stretch>
        </p:blipFill>
        <p:spPr>
          <a:xfrm>
            <a:off x="3892109" y="-27384"/>
            <a:ext cx="5251891" cy="6885384"/>
          </a:xfrm>
          <a:prstGeom prst="rect">
            <a:avLst/>
          </a:prstGeom>
        </p:spPr>
      </p:pic>
      <p:sp>
        <p:nvSpPr>
          <p:cNvPr id="11" name="Прямоугольный треугольник 10"/>
          <p:cNvSpPr/>
          <p:nvPr/>
        </p:nvSpPr>
        <p:spPr>
          <a:xfrm rot="10800000" flipH="1">
            <a:off x="3888432" y="0"/>
            <a:ext cx="2627784" cy="688538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1913" y="507769"/>
            <a:ext cx="214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МЫ ПРЕДЛАГАЕМ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22102" y="903789"/>
            <a:ext cx="2880000" cy="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344549" y="1139366"/>
            <a:ext cx="35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  <a:ea typeface="+mj-ea"/>
                <a:cs typeface="+mj-cs"/>
              </a:rPr>
              <a:t>Оборудование для реконструкции и нового строительства подстанций 6-10-35кВ 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33253" y="1025209"/>
            <a:ext cx="3101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Интеллектуальные устройства для коммутации и </a:t>
            </a:r>
            <a:r>
              <a:rPr lang="ru-RU" dirty="0" err="1" smtClean="0">
                <a:latin typeface="+mj-lt"/>
                <a:ea typeface="+mj-ea"/>
                <a:cs typeface="+mj-cs"/>
              </a:rPr>
              <a:t>цифровизации</a:t>
            </a:r>
            <a:r>
              <a:rPr lang="ru-RU" dirty="0" smtClean="0">
                <a:latin typeface="+mj-lt"/>
                <a:ea typeface="+mj-ea"/>
                <a:cs typeface="+mj-cs"/>
              </a:rPr>
              <a:t> распределительных сетей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98791" y="3883839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  <a:ea typeface="+mj-ea"/>
                <a:cs typeface="+mj-cs"/>
              </a:rPr>
              <a:t>Современные системы защиты высоковольтных кабельных линий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928257" y="3976679"/>
            <a:ext cx="3296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Блочно</a:t>
            </a:r>
            <a:r>
              <a:rPr lang="ru-RU" dirty="0"/>
              <a:t>-</a:t>
            </a:r>
            <a:r>
              <a:rPr lang="ru-RU" dirty="0" smtClean="0"/>
              <a:t>модульные здания высокой заводской готовности</a:t>
            </a:r>
            <a:endParaRPr lang="ru-RU" dirty="0"/>
          </a:p>
        </p:txBody>
      </p:sp>
      <p:grpSp>
        <p:nvGrpSpPr>
          <p:cNvPr id="21" name="Группа 101"/>
          <p:cNvGrpSpPr/>
          <p:nvPr/>
        </p:nvGrpSpPr>
        <p:grpSpPr>
          <a:xfrm>
            <a:off x="451913" y="1090920"/>
            <a:ext cx="828000" cy="924111"/>
            <a:chOff x="728144" y="2828833"/>
            <a:chExt cx="828000" cy="924111"/>
          </a:xfrm>
          <a:effectLst/>
        </p:grpSpPr>
        <p:sp>
          <p:nvSpPr>
            <p:cNvPr id="22" name="Овал 21"/>
            <p:cNvSpPr/>
            <p:nvPr/>
          </p:nvSpPr>
          <p:spPr>
            <a:xfrm>
              <a:off x="728144" y="2924944"/>
              <a:ext cx="828000" cy="828000"/>
            </a:xfrm>
            <a:prstGeom prst="ellipse">
              <a:avLst/>
            </a:prstGeom>
            <a:noFill/>
            <a:ln w="38100">
              <a:solidFill>
                <a:srgbClr val="BF1E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F1E2E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933916" y="2828833"/>
              <a:ext cx="5040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5400" dirty="0" smtClean="0">
                  <a:solidFill>
                    <a:srgbClr val="BF1E2E"/>
                  </a:solidFill>
                  <a:latin typeface="Bahnschrift" pitchFamily="34" charset="0"/>
                </a:rPr>
                <a:t>1</a:t>
              </a:r>
              <a:endParaRPr lang="ru-RU" sz="5400" dirty="0">
                <a:solidFill>
                  <a:srgbClr val="BF1E2E"/>
                </a:solidFill>
                <a:latin typeface="Bahnschrift" pitchFamily="34" charset="0"/>
              </a:endParaRPr>
            </a:p>
          </p:txBody>
        </p:sp>
      </p:grpSp>
      <p:grpSp>
        <p:nvGrpSpPr>
          <p:cNvPr id="27" name="Группа 103"/>
          <p:cNvGrpSpPr/>
          <p:nvPr/>
        </p:nvGrpSpPr>
        <p:grpSpPr>
          <a:xfrm>
            <a:off x="495713" y="3859496"/>
            <a:ext cx="828000" cy="923330"/>
            <a:chOff x="719664" y="4149080"/>
            <a:chExt cx="828000" cy="923330"/>
          </a:xfrm>
          <a:effectLst/>
        </p:grpSpPr>
        <p:sp>
          <p:nvSpPr>
            <p:cNvPr id="28" name="Овал 27"/>
            <p:cNvSpPr/>
            <p:nvPr/>
          </p:nvSpPr>
          <p:spPr>
            <a:xfrm>
              <a:off x="719664" y="4221088"/>
              <a:ext cx="828000" cy="828000"/>
            </a:xfrm>
            <a:prstGeom prst="ellipse">
              <a:avLst/>
            </a:prstGeom>
            <a:noFill/>
            <a:ln w="38100">
              <a:solidFill>
                <a:srgbClr val="BF1E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72824" y="4149080"/>
              <a:ext cx="5040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5400" dirty="0" smtClean="0">
                  <a:solidFill>
                    <a:srgbClr val="BF1E2E"/>
                  </a:solidFill>
                  <a:latin typeface="Bahnschrift" pitchFamily="34" charset="0"/>
                </a:rPr>
                <a:t>3</a:t>
              </a:r>
              <a:endParaRPr lang="ru-RU" sz="5400" dirty="0">
                <a:solidFill>
                  <a:srgbClr val="BF1E2E"/>
                </a:solidFill>
                <a:latin typeface="Bahnschrift" pitchFamily="34" charset="0"/>
              </a:endParaRPr>
            </a:p>
          </p:txBody>
        </p:sp>
      </p:grpSp>
      <p:grpSp>
        <p:nvGrpSpPr>
          <p:cNvPr id="24" name="Группа 102"/>
          <p:cNvGrpSpPr/>
          <p:nvPr/>
        </p:nvGrpSpPr>
        <p:grpSpPr>
          <a:xfrm>
            <a:off x="4980929" y="1090920"/>
            <a:ext cx="828000" cy="923330"/>
            <a:chOff x="4994904" y="2852936"/>
            <a:chExt cx="828000" cy="923330"/>
          </a:xfrm>
          <a:effectLst/>
        </p:grpSpPr>
        <p:sp>
          <p:nvSpPr>
            <p:cNvPr id="25" name="Овал 24"/>
            <p:cNvSpPr/>
            <p:nvPr/>
          </p:nvSpPr>
          <p:spPr>
            <a:xfrm>
              <a:off x="4994904" y="2924944"/>
              <a:ext cx="828000" cy="828000"/>
            </a:xfrm>
            <a:prstGeom prst="ellipse">
              <a:avLst/>
            </a:prstGeom>
            <a:noFill/>
            <a:ln w="38100">
              <a:solidFill>
                <a:srgbClr val="BF1E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48064" y="2852936"/>
              <a:ext cx="5040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5400" dirty="0" smtClean="0">
                  <a:solidFill>
                    <a:srgbClr val="BF1E2E"/>
                  </a:solidFill>
                  <a:latin typeface="Bahnschrift" pitchFamily="34" charset="0"/>
                </a:rPr>
                <a:t>2</a:t>
              </a:r>
              <a:endParaRPr lang="ru-RU" sz="5400" dirty="0">
                <a:solidFill>
                  <a:srgbClr val="BF1E2E"/>
                </a:solidFill>
                <a:latin typeface="Bahnschrift" pitchFamily="34" charset="0"/>
              </a:endParaRPr>
            </a:p>
          </p:txBody>
        </p:sp>
      </p:grpSp>
      <p:grpSp>
        <p:nvGrpSpPr>
          <p:cNvPr id="30" name="Группа 104"/>
          <p:cNvGrpSpPr/>
          <p:nvPr/>
        </p:nvGrpSpPr>
        <p:grpSpPr>
          <a:xfrm>
            <a:off x="5013720" y="3836174"/>
            <a:ext cx="828000" cy="923330"/>
            <a:chOff x="4994904" y="4221088"/>
            <a:chExt cx="828000" cy="923330"/>
          </a:xfrm>
          <a:effectLst/>
        </p:grpSpPr>
        <p:sp>
          <p:nvSpPr>
            <p:cNvPr id="31" name="Овал 30"/>
            <p:cNvSpPr/>
            <p:nvPr/>
          </p:nvSpPr>
          <p:spPr>
            <a:xfrm>
              <a:off x="4994904" y="4293096"/>
              <a:ext cx="828000" cy="828000"/>
            </a:xfrm>
            <a:prstGeom prst="ellipse">
              <a:avLst/>
            </a:prstGeom>
            <a:noFill/>
            <a:ln w="38100">
              <a:solidFill>
                <a:srgbClr val="BF1E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5097264" y="4221088"/>
              <a:ext cx="5040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5400" dirty="0" smtClean="0">
                  <a:solidFill>
                    <a:srgbClr val="BF1E2E"/>
                  </a:solidFill>
                  <a:latin typeface="Bahnschrift" pitchFamily="34" charset="0"/>
                </a:rPr>
                <a:t>4</a:t>
              </a:r>
              <a:endParaRPr lang="ru-RU" sz="5400" dirty="0">
                <a:solidFill>
                  <a:srgbClr val="BF1E2E"/>
                </a:solidFill>
                <a:latin typeface="Bahnschrift" pitchFamily="34" charset="0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395536" y="2201372"/>
            <a:ext cx="44533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+mj-lt"/>
                <a:ea typeface="+mj-ea"/>
                <a:cs typeface="+mj-cs"/>
              </a:rPr>
              <a:t>- Комплектные распределительные устройства 6-10-35кВ, в том числе цифровые подстанции всех категорий;</a:t>
            </a:r>
          </a:p>
          <a:p>
            <a:r>
              <a:rPr lang="ru-RU" sz="1400" dirty="0" smtClean="0">
                <a:latin typeface="+mj-lt"/>
                <a:ea typeface="+mj-ea"/>
                <a:cs typeface="+mj-cs"/>
              </a:rPr>
              <a:t>- Вакуумные выключатели с комплектами адаптации и на </a:t>
            </a:r>
            <a:r>
              <a:rPr lang="ru-RU" sz="1400" dirty="0" err="1" smtClean="0">
                <a:latin typeface="+mj-lt"/>
                <a:ea typeface="+mj-ea"/>
                <a:cs typeface="+mj-cs"/>
              </a:rPr>
              <a:t>выкатных</a:t>
            </a:r>
            <a:r>
              <a:rPr lang="ru-RU" sz="1400" dirty="0" smtClean="0">
                <a:latin typeface="+mj-lt"/>
                <a:ea typeface="+mj-ea"/>
                <a:cs typeface="+mj-cs"/>
              </a:rPr>
              <a:t> элементах для реконструкции КСО/КРУ.</a:t>
            </a:r>
            <a:endParaRPr lang="ru-RU" sz="1400" dirty="0">
              <a:latin typeface="+mj-lt"/>
              <a:ea typeface="+mj-ea"/>
              <a:cs typeface="+mj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888938" y="2248563"/>
            <a:ext cx="44533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+mj-lt"/>
                <a:ea typeface="+mj-ea"/>
                <a:cs typeface="+mj-cs"/>
              </a:rPr>
              <a:t>- </a:t>
            </a:r>
            <a:r>
              <a:rPr lang="ru-RU" sz="1400" dirty="0" err="1" smtClean="0">
                <a:latin typeface="+mj-lt"/>
                <a:ea typeface="+mj-ea"/>
                <a:cs typeface="+mj-cs"/>
              </a:rPr>
              <a:t>Реклоузеры</a:t>
            </a:r>
            <a:r>
              <a:rPr lang="ru-RU" sz="1400" dirty="0" smtClean="0">
                <a:latin typeface="+mj-lt"/>
                <a:ea typeface="+mj-ea"/>
                <a:cs typeface="+mj-cs"/>
              </a:rPr>
              <a:t> 6-10-35кВ с интеллектуальным учетом;</a:t>
            </a:r>
          </a:p>
          <a:p>
            <a:r>
              <a:rPr lang="ru-RU" sz="1400" dirty="0" smtClean="0">
                <a:latin typeface="+mj-lt"/>
                <a:ea typeface="+mj-ea"/>
                <a:cs typeface="+mj-cs"/>
              </a:rPr>
              <a:t>- Управляемые цифровые разъединители 6-10кВ;</a:t>
            </a:r>
          </a:p>
          <a:p>
            <a:r>
              <a:rPr lang="ru-RU" sz="1400" dirty="0" smtClean="0">
                <a:latin typeface="+mj-lt"/>
                <a:ea typeface="+mj-ea"/>
                <a:cs typeface="+mj-cs"/>
              </a:rPr>
              <a:t>- Индикаторы короткого замыкания 6-10-35-110кВ;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55678" y="4945503"/>
            <a:ext cx="445335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+mj-lt"/>
                <a:ea typeface="+mj-ea"/>
                <a:cs typeface="+mj-cs"/>
              </a:rPr>
              <a:t>- Специализированные термостойкие трубы для защиты силовых кабелей, включая трубы с возможностью ОМП кабеля проложенного в трубе;</a:t>
            </a:r>
          </a:p>
          <a:p>
            <a:r>
              <a:rPr lang="ru-RU" sz="1400" dirty="0" smtClean="0">
                <a:latin typeface="+mj-lt"/>
                <a:ea typeface="+mj-ea"/>
                <a:cs typeface="+mj-cs"/>
              </a:rPr>
              <a:t>- Уникальные комплектующие для монтажа труб: защитные воронки, уплотнители и заглушки; </a:t>
            </a:r>
          </a:p>
          <a:p>
            <a:r>
              <a:rPr lang="ru-RU" sz="1400" dirty="0" smtClean="0">
                <a:latin typeface="+mj-lt"/>
                <a:ea typeface="+mj-ea"/>
                <a:cs typeface="+mj-cs"/>
              </a:rPr>
              <a:t>- Специализированные герметичные транспозиционные колодцы для кабельных линий.</a:t>
            </a:r>
            <a:endParaRPr lang="ru-RU" sz="1400" dirty="0">
              <a:latin typeface="+mj-lt"/>
              <a:ea typeface="+mj-ea"/>
              <a:cs typeface="+mj-c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927183" y="4945503"/>
            <a:ext cx="4031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+mj-lt"/>
                <a:ea typeface="+mj-ea"/>
                <a:cs typeface="+mj-cs"/>
              </a:rPr>
              <a:t>- Здания КРУМ 10-35кВ;</a:t>
            </a:r>
          </a:p>
          <a:p>
            <a:r>
              <a:rPr lang="ru-RU" sz="1400" dirty="0" smtClean="0">
                <a:latin typeface="+mj-lt"/>
                <a:ea typeface="+mj-ea"/>
                <a:cs typeface="+mj-cs"/>
              </a:rPr>
              <a:t>- Здания ОПУ</a:t>
            </a:r>
            <a:endParaRPr lang="ru-RU" sz="1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37533"/>
            <a:ext cx="6581514" cy="4821448"/>
          </a:xfrm>
          <a:prstGeom prst="rect">
            <a:avLst/>
          </a:prstGeom>
        </p:spPr>
      </p:pic>
      <p:sp>
        <p:nvSpPr>
          <p:cNvPr id="8" name="Прямоугольный треугольник 7"/>
          <p:cNvSpPr/>
          <p:nvPr/>
        </p:nvSpPr>
        <p:spPr>
          <a:xfrm rot="10800000" flipH="1">
            <a:off x="3600400" y="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412776"/>
            <a:ext cx="25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Наши преимущества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1800248"/>
            <a:ext cx="3816000" cy="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467544" y="1916832"/>
            <a:ext cx="46805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dirty="0" smtClean="0"/>
              <a:t>Индивидуально подходим к каждому проекту и предлагаем гибкую систему взаимодействия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67523" y="2757960"/>
            <a:ext cx="4090063" cy="2259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ru-RU" noProof="0" dirty="0" smtClean="0"/>
              <a:t>Являемся аккредитованным сервисным центром на все виды поставляемой продукции, что позволяет </a:t>
            </a:r>
            <a:r>
              <a:rPr lang="ru-RU" dirty="0"/>
              <a:t>осуществлять клиентскую </a:t>
            </a:r>
            <a:r>
              <a:rPr lang="ru-RU" dirty="0" smtClean="0"/>
              <a:t>поддержку и </a:t>
            </a:r>
            <a:r>
              <a:rPr lang="ru-RU" noProof="0" dirty="0" smtClean="0"/>
              <a:t>сервисные функции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40" y="1268760"/>
            <a:ext cx="5040560" cy="4752528"/>
          </a:xfrm>
          <a:prstGeom prst="rect">
            <a:avLst/>
          </a:prstGeom>
        </p:spPr>
      </p:pic>
      <p:sp>
        <p:nvSpPr>
          <p:cNvPr id="8" name="Прямоугольный треугольник 7"/>
          <p:cNvSpPr/>
          <p:nvPr/>
        </p:nvSpPr>
        <p:spPr>
          <a:xfrm rot="10800000" flipH="1">
            <a:off x="3851921" y="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https://disk.yandex.ru/d/MNiN7SRPmKxHfg</a:t>
            </a: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7384" y="363448"/>
            <a:ext cx="2815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Область ПРИМЕНЕНИЯ 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539552" y="701940"/>
            <a:ext cx="3096344" cy="1814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>
          <a:xfrm>
            <a:off x="457384" y="4437112"/>
            <a:ext cx="46805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47582" y="4289521"/>
            <a:ext cx="468052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>
              <a:spcBef>
                <a:spcPct val="0"/>
              </a:spcBef>
            </a:pPr>
            <a:r>
              <a:rPr lang="ru-RU" dirty="0" smtClean="0"/>
              <a:t>Прокладка кабельных линий в</a:t>
            </a:r>
          </a:p>
          <a:p>
            <a:pPr lvl="0">
              <a:spcBef>
                <a:spcPct val="0"/>
              </a:spcBef>
            </a:pPr>
            <a:r>
              <a:rPr lang="ru-RU" dirty="0" smtClean="0"/>
              <a:t>городских условиях и </a:t>
            </a:r>
          </a:p>
          <a:p>
            <a:pPr lvl="0">
              <a:spcBef>
                <a:spcPct val="0"/>
              </a:spcBef>
            </a:pPr>
            <a:r>
              <a:rPr lang="ru-RU" dirty="0" smtClean="0"/>
              <a:t>сложных грунтах</a:t>
            </a:r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47582" y="971750"/>
            <a:ext cx="46805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rgbClr val="00B0F0"/>
              </a:buClr>
              <a:buSzPct val="150000"/>
            </a:pPr>
            <a:r>
              <a:rPr lang="ru-RU" dirty="0" smtClean="0"/>
              <a:t>Реконструкция и новое строительство распределительные устройства (РУ) и распределительные пункты (РП) на разные классы напряжения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47582" y="2295524"/>
            <a:ext cx="46805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>
              <a:spcBef>
                <a:spcPct val="0"/>
              </a:spcBef>
            </a:pPr>
            <a:r>
              <a:rPr lang="ru-RU" dirty="0" smtClean="0"/>
              <a:t>Установка новых быстровозводимых зданий для организации закрытых распределительных устройств (ЗРУ), а так же </a:t>
            </a:r>
            <a:r>
              <a:rPr lang="ru-RU" dirty="0" err="1"/>
              <a:t>о</a:t>
            </a:r>
            <a:r>
              <a:rPr lang="ru-RU" dirty="0" err="1" smtClean="0"/>
              <a:t>бщеподстанционных</a:t>
            </a:r>
            <a:r>
              <a:rPr lang="ru-RU" dirty="0" smtClean="0"/>
              <a:t> </a:t>
            </a:r>
            <a:r>
              <a:rPr lang="ru-RU" dirty="0" smtClean="0"/>
              <a:t>пунктов управления (ОПУ)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47582" y="3521243"/>
            <a:ext cx="46805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noProof="0" dirty="0" err="1" smtClean="0"/>
              <a:t>Цифровизация</a:t>
            </a:r>
            <a:r>
              <a:rPr lang="ru-RU" noProof="0" dirty="0" smtClean="0"/>
              <a:t> районов электросетей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384" y="5328838"/>
            <a:ext cx="468052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>
              <a:spcBef>
                <a:spcPct val="0"/>
              </a:spcBef>
            </a:pPr>
            <a:r>
              <a:rPr lang="ru-RU" dirty="0" smtClean="0"/>
              <a:t>Технологическое присоединение</a:t>
            </a:r>
          </a:p>
          <a:p>
            <a:pPr lvl="0">
              <a:spcBef>
                <a:spcPct val="0"/>
              </a:spcBef>
            </a:pPr>
            <a:r>
              <a:rPr lang="ru-RU" dirty="0" err="1"/>
              <a:t>э</a:t>
            </a:r>
            <a:r>
              <a:rPr lang="ru-RU" dirty="0" err="1" smtClean="0"/>
              <a:t>нергообъектов</a:t>
            </a:r>
            <a:r>
              <a:rPr lang="ru-RU" dirty="0" smtClean="0"/>
              <a:t> с высокой степенью</a:t>
            </a:r>
          </a:p>
          <a:p>
            <a:pPr lvl="0">
              <a:spcBef>
                <a:spcPct val="0"/>
              </a:spcBef>
            </a:pPr>
            <a:r>
              <a:rPr lang="ru-RU" dirty="0" smtClean="0"/>
              <a:t>надежности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9" y="-12626"/>
            <a:ext cx="4863244" cy="6870626"/>
          </a:xfrm>
          <a:prstGeom prst="rect">
            <a:avLst/>
          </a:prstGeom>
        </p:spPr>
      </p:pic>
      <p:sp>
        <p:nvSpPr>
          <p:cNvPr id="8" name="Прямоугольный треугольник 7"/>
          <p:cNvSpPr/>
          <p:nvPr/>
        </p:nvSpPr>
        <p:spPr>
          <a:xfrm rot="10800000" flipH="1">
            <a:off x="3643944" y="0"/>
            <a:ext cx="1936168" cy="685842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15826"/>
            <a:ext cx="3592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ОБОРУДОВАНИЕ ПОДСТАНЦИЙ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67544" y="612024"/>
            <a:ext cx="3592650" cy="8664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422511" y="776235"/>
            <a:ext cx="5373625" cy="952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buClr>
                <a:srgbClr val="00B0F0"/>
              </a:buClr>
              <a:buSzPct val="150000"/>
            </a:pPr>
            <a:r>
              <a:rPr lang="ru-RU" dirty="0"/>
              <a:t>ООО «Волга Электрик» является официальным дистрибьютором, а так же </a:t>
            </a:r>
            <a:r>
              <a:rPr lang="ru-RU" dirty="0" smtClean="0"/>
              <a:t>аккредитованным </a:t>
            </a:r>
            <a:r>
              <a:rPr lang="ru-RU" dirty="0"/>
              <a:t>сервисным центром АО «Производственное объединение </a:t>
            </a:r>
            <a:r>
              <a:rPr lang="ru-RU" dirty="0" err="1"/>
              <a:t>Элтехника</a:t>
            </a:r>
            <a:r>
              <a:rPr lang="ru-RU" dirty="0" smtClean="0"/>
              <a:t>» г</a:t>
            </a:r>
            <a:r>
              <a:rPr lang="ru-RU" dirty="0"/>
              <a:t>. Санкт-Петербург. </a:t>
            </a:r>
            <a:endParaRPr lang="ru-RU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444952"/>
            <a:ext cx="9144000" cy="413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19298" y="1724570"/>
            <a:ext cx="3930252" cy="3724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buClr>
                <a:srgbClr val="00B0F0"/>
              </a:buClr>
              <a:buSzPct val="150000"/>
            </a:pPr>
            <a:r>
              <a:rPr lang="ru-RU" dirty="0" smtClean="0"/>
              <a:t>В </a:t>
            </a:r>
            <a:r>
              <a:rPr lang="ru-RU" dirty="0"/>
              <a:t>штате ООО «Волга Электрик» работают специалисты способные выполнить </a:t>
            </a:r>
            <a:r>
              <a:rPr lang="ru-RU" dirty="0" err="1"/>
              <a:t>предпроектное</a:t>
            </a:r>
            <a:r>
              <a:rPr lang="ru-RU" dirty="0"/>
              <a:t> обследование на объекте, подготовить техническое задание и заполнить опросные листы в соответствии с требованием заказчика, разработать план расположения оборудования в соответствии действующими правилами устройства </a:t>
            </a:r>
            <a:r>
              <a:rPr lang="ru-RU" dirty="0" smtClean="0"/>
              <a:t>электроустановок</a:t>
            </a:r>
            <a:r>
              <a:rPr lang="ru-RU" dirty="0"/>
              <a:t>,</a:t>
            </a:r>
            <a:r>
              <a:rPr lang="ru-RU" dirty="0" smtClean="0"/>
              <a:t> </a:t>
            </a:r>
            <a:r>
              <a:rPr lang="ru-RU" dirty="0"/>
              <a:t>при необходимости, разработать конструкторскую документацию на нестандартное решение, предоставить шеф-инженера и провести обучение персонала </a:t>
            </a:r>
            <a:r>
              <a:rPr lang="ru-RU" dirty="0" smtClean="0"/>
              <a:t>заказчика. 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22511" y="5392265"/>
            <a:ext cx="3816424" cy="830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buClr>
                <a:srgbClr val="00B0F0"/>
              </a:buClr>
              <a:buSzPct val="150000"/>
            </a:pPr>
            <a:r>
              <a:rPr lang="ru-RU" dirty="0" smtClean="0"/>
              <a:t>Организована </a:t>
            </a:r>
            <a:r>
              <a:rPr lang="ru-RU" dirty="0"/>
              <a:t>постоянная техническая поддержка специалистов заказчика по номеру </a:t>
            </a:r>
            <a:r>
              <a:rPr lang="ru-RU" b="1" dirty="0"/>
              <a:t>8-800-300-39-64</a:t>
            </a:r>
            <a:r>
              <a:rPr lang="ru-RU" dirty="0"/>
              <a:t>.</a:t>
            </a:r>
            <a:endParaRPr lang="ru-RU" dirty="0" smtClean="0"/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2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371" y="0"/>
            <a:ext cx="5415629" cy="6381328"/>
          </a:xfrm>
          <a:prstGeom prst="rect">
            <a:avLst/>
          </a:prstGeom>
        </p:spPr>
      </p:pic>
      <p:sp>
        <p:nvSpPr>
          <p:cNvPr id="8" name="Прямоугольный треугольник 7"/>
          <p:cNvSpPr/>
          <p:nvPr/>
        </p:nvSpPr>
        <p:spPr>
          <a:xfrm rot="10800000" flipH="1">
            <a:off x="3631781" y="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5442" y="187390"/>
            <a:ext cx="3397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РАСПРЕДЕЛИТЕЛЬНЫЕ СЕТИ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15442" y="620688"/>
            <a:ext cx="3397084" cy="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413284" y="593305"/>
            <a:ext cx="468052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buClr>
                <a:srgbClr val="00B0F0"/>
              </a:buClr>
              <a:buSzPct val="150000"/>
            </a:pPr>
            <a:r>
              <a:rPr lang="ru-RU" dirty="0"/>
              <a:t>ООО «Волга Электрик» занимается поставками цифрового оборудования для автоматизации распределительных сетей. Силами специалистов «Волга Электрик» были реализованы пилотные </a:t>
            </a:r>
            <a:r>
              <a:rPr lang="ru-RU" dirty="0" smtClean="0"/>
              <a:t>проекты </a:t>
            </a:r>
            <a:r>
              <a:rPr lang="ru-RU" dirty="0"/>
              <a:t>автоматизации распределительных сетей по средствам установки секционирующих пунктов (</a:t>
            </a:r>
            <a:r>
              <a:rPr lang="ru-RU" dirty="0" err="1"/>
              <a:t>реклоузеров</a:t>
            </a:r>
            <a:r>
              <a:rPr lang="ru-RU" dirty="0"/>
              <a:t>) и модернизации питающих центров. Подобные системы внедряются на сегодняшний день повсеместно согласно программам </a:t>
            </a:r>
            <a:r>
              <a:rPr lang="ru-RU" dirty="0" err="1"/>
              <a:t>цифровизации</a:t>
            </a:r>
            <a:r>
              <a:rPr lang="ru-RU" dirty="0"/>
              <a:t>.</a:t>
            </a:r>
            <a:r>
              <a:rPr lang="ru-RU" dirty="0" smtClean="0"/>
              <a:t> </a:t>
            </a:r>
          </a:p>
          <a:p>
            <a:r>
              <a:rPr lang="ru-RU" dirty="0"/>
              <a:t>Для надежного электроснабжения потребителей распределительных сетей 6-10кВ сегодня используются такие устройства как индикаторы короткого замыкания, цифровые интеллектуальные разъединители, пункты секционирования (</a:t>
            </a:r>
            <a:r>
              <a:rPr lang="ru-RU" dirty="0" err="1"/>
              <a:t>реклоузеры</a:t>
            </a:r>
            <a:r>
              <a:rPr lang="ru-RU" dirty="0"/>
              <a:t>), устройства отыскания места повреждения и места замыкания на землю кабельных линий, в том числе системы риск-ориентированных программных комплексов на базе искусственного интеллекта. Информация со всех устройств, участвующих в процессе секционирования</a:t>
            </a:r>
            <a:r>
              <a:rPr lang="ru-RU" dirty="0" smtClean="0"/>
              <a:t>,        </a:t>
            </a:r>
            <a:r>
              <a:rPr lang="ru-RU" dirty="0"/>
              <a:t>и отслеживания параметров сети, стекается в единую </a:t>
            </a:r>
            <a:r>
              <a:rPr lang="en-US" dirty="0"/>
              <a:t>SCADA</a:t>
            </a:r>
            <a:r>
              <a:rPr lang="ru-RU" dirty="0"/>
              <a:t>-систему диспетчеризации различных уровней. </a:t>
            </a:r>
          </a:p>
          <a:p>
            <a:r>
              <a:rPr lang="ru-RU" dirty="0"/>
              <a:t> 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21605" y="4168152"/>
            <a:ext cx="3718347" cy="2357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buClr>
                <a:srgbClr val="00B0F0"/>
              </a:buClr>
              <a:buSzPct val="150000"/>
            </a:pP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dirty="0"/>
              <a:t>ООО «Волга Электрик» является дилером и сервисным центром ведущих Российских производителей инновационных устройств по средствам которых организуются данные системы. Мы готовы оказать шеф-инженерные и шеф-наладочные работы систем связи и </a:t>
            </a:r>
            <a:r>
              <a:rPr lang="en-US" dirty="0"/>
              <a:t>SCADA</a:t>
            </a:r>
            <a:r>
              <a:rPr lang="ru-RU" dirty="0"/>
              <a:t>, техническую поддержку работы всей системы в целом, провести </a:t>
            </a:r>
            <a:r>
              <a:rPr lang="ru-RU" dirty="0" err="1"/>
              <a:t>предпроектное</a:t>
            </a:r>
            <a:r>
              <a:rPr lang="ru-RU" dirty="0"/>
              <a:t> обследование сети с последующим расчетом показателей эффективности и способов их достижения.</a:t>
            </a:r>
            <a:endParaRPr lang="ru-RU" dirty="0" smtClean="0"/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-5223"/>
            <a:ext cx="5360785" cy="6386551"/>
          </a:xfrm>
          <a:prstGeom prst="rect">
            <a:avLst/>
          </a:prstGeom>
        </p:spPr>
      </p:pic>
      <p:sp>
        <p:nvSpPr>
          <p:cNvPr id="8" name="Прямоугольный треугольник 7"/>
          <p:cNvSpPr/>
          <p:nvPr/>
        </p:nvSpPr>
        <p:spPr>
          <a:xfrm rot="10800000" flipH="1">
            <a:off x="3632593" y="-5223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-10445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9377" y="143296"/>
            <a:ext cx="5182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СИСТЕМЫ ЗАЩИТЫ ВВ КАБЕЛЬНЫХ ЛИНИЙ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67544" y="620688"/>
            <a:ext cx="5256584" cy="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413284" y="655924"/>
            <a:ext cx="5310844" cy="1476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buClr>
                <a:srgbClr val="00B0F0"/>
              </a:buClr>
              <a:buSzPct val="150000"/>
            </a:pPr>
            <a:r>
              <a:rPr lang="ru-RU" dirty="0"/>
              <a:t>ООО «Волга Электрик» – официальный партнер на территории Приволжского федерального округа первого российского разработчика и </a:t>
            </a:r>
            <a:r>
              <a:rPr lang="ru-RU" dirty="0" smtClean="0"/>
              <a:t>производителя </a:t>
            </a:r>
            <a:r>
              <a:rPr lang="ru-RU" dirty="0"/>
              <a:t>в области специализированных полимерных систем для прокладки и защиты высоковольтных кабельных линий.</a:t>
            </a:r>
            <a:endParaRPr lang="ru-RU" dirty="0" smtClean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13284" y="1988840"/>
            <a:ext cx="4544710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buClr>
                <a:srgbClr val="00B0F0"/>
              </a:buClr>
              <a:buSzPct val="150000"/>
            </a:pPr>
            <a:r>
              <a:rPr lang="ru-RU" dirty="0"/>
              <a:t>Продукция под ТМ ПРОТЕКТОРФЛЕКС</a:t>
            </a:r>
            <a:r>
              <a:rPr lang="ru-RU" baseline="30000" dirty="0"/>
              <a:t>®</a:t>
            </a:r>
            <a:r>
              <a:rPr lang="ru-RU" dirty="0"/>
              <a:t> применяется при строительстве и реконструкции множества инфраструктурных объектов в Российской Федерации, Казахстане, Беларуси, в том числе, автомобильные дороги, стадионы, гражданские и военные аэропорты, объекты ОАО «РЖД», объекты ПАО «</a:t>
            </a:r>
            <a:r>
              <a:rPr lang="ru-RU" dirty="0" err="1"/>
              <a:t>Россети</a:t>
            </a:r>
            <a:r>
              <a:rPr lang="ru-RU" dirty="0"/>
              <a:t>» и другие объекты энергетических предприятий.</a:t>
            </a:r>
            <a:endParaRPr lang="ru-RU" dirty="0" smtClean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13284" y="4005064"/>
            <a:ext cx="3870684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buClr>
                <a:srgbClr val="00B0F0"/>
              </a:buClr>
              <a:buSzPct val="150000"/>
            </a:pPr>
            <a:r>
              <a:rPr lang="ru-RU" dirty="0"/>
              <a:t>Предлагаемая продукция полностью отвечает техническим требованиям СТО 34.01-21.1-001-2017 ПАО «</a:t>
            </a:r>
            <a:r>
              <a:rPr lang="ru-RU" dirty="0" err="1"/>
              <a:t>Россети</a:t>
            </a:r>
            <a:r>
              <a:rPr lang="ru-RU" dirty="0"/>
              <a:t>», Положению ПАО «</a:t>
            </a:r>
            <a:r>
              <a:rPr lang="ru-RU" dirty="0" err="1"/>
              <a:t>Россети</a:t>
            </a:r>
            <a:r>
              <a:rPr lang="ru-RU" dirty="0"/>
              <a:t>» «О единой технической политике в электросетевом комплексе», СТО 34.01-2.3.3-037-2020 ПАО «</a:t>
            </a:r>
            <a:r>
              <a:rPr lang="ru-RU" dirty="0" err="1"/>
              <a:t>Россети</a:t>
            </a:r>
            <a:r>
              <a:rPr lang="ru-RU" dirty="0"/>
              <a:t>», внесена в реестр инновационных материалов ПАО «</a:t>
            </a:r>
            <a:r>
              <a:rPr lang="ru-RU" dirty="0" err="1"/>
              <a:t>Россети</a:t>
            </a:r>
            <a:r>
              <a:rPr lang="ru-RU" dirty="0"/>
              <a:t>» от 08.08.2017 года (номер решения </a:t>
            </a:r>
            <a:r>
              <a:rPr lang="ru-RU" dirty="0" smtClean="0"/>
              <a:t>24-091-0104/1)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-1"/>
            <a:ext cx="4067944" cy="40603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371" y="2914651"/>
            <a:ext cx="5016629" cy="3529115"/>
          </a:xfrm>
          <a:prstGeom prst="rect">
            <a:avLst/>
          </a:prstGeom>
        </p:spPr>
      </p:pic>
      <p:sp>
        <p:nvSpPr>
          <p:cNvPr id="8" name="Прямоугольный треугольник 7"/>
          <p:cNvSpPr/>
          <p:nvPr/>
        </p:nvSpPr>
        <p:spPr>
          <a:xfrm rot="10800000" flipH="1">
            <a:off x="3600400" y="0"/>
            <a:ext cx="2627784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/>
          <p:cNvSpPr/>
          <p:nvPr/>
        </p:nvSpPr>
        <p:spPr>
          <a:xfrm flipH="1">
            <a:off x="8388424" y="5301208"/>
            <a:ext cx="755576" cy="15567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1476" y="260648"/>
            <a:ext cx="2617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BF1E2E"/>
                </a:solidFill>
                <a:latin typeface="Micra" pitchFamily="2" charset="0"/>
              </a:rPr>
              <a:t>РЕТРОФИТ КРУ и КСО</a:t>
            </a:r>
            <a:endParaRPr lang="ru-RU" b="1" dirty="0">
              <a:solidFill>
                <a:srgbClr val="BF1E2E"/>
              </a:solidFill>
              <a:latin typeface="Micra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63484" y="648120"/>
            <a:ext cx="2448000" cy="0"/>
          </a:xfrm>
          <a:prstGeom prst="line">
            <a:avLst/>
          </a:prstGeom>
          <a:ln w="2540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471019" y="926410"/>
            <a:ext cx="3960440" cy="396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dirty="0" smtClean="0"/>
              <a:t>Специалистами ООО «Волга Электрик» подготовлена конструкторская документация по замене отработавших свой срок эксплуатации масляных выключателей на вакуумные различных типов. Разработан универсальный комплект адаптации вакуумного выключателя </a:t>
            </a:r>
            <a:r>
              <a:rPr lang="en-US" dirty="0" smtClean="0"/>
              <a:t>VM-12</a:t>
            </a:r>
            <a:r>
              <a:rPr lang="ru-RU" dirty="0" smtClean="0"/>
              <a:t>, производства АО «ПО </a:t>
            </a:r>
            <a:r>
              <a:rPr lang="ru-RU" dirty="0" err="1" smtClean="0"/>
              <a:t>Элтехника</a:t>
            </a:r>
            <a:r>
              <a:rPr lang="ru-RU" dirty="0" smtClean="0"/>
              <a:t>»,</a:t>
            </a:r>
            <a:r>
              <a:rPr lang="en-US" dirty="0" smtClean="0"/>
              <a:t> </a:t>
            </a:r>
            <a:r>
              <a:rPr lang="ru-RU" dirty="0" smtClean="0"/>
              <a:t>для всех типов КСО, данный комплект получил достаточное распространение и имеет заключение АО «ПО </a:t>
            </a:r>
            <a:r>
              <a:rPr lang="ru-RU" dirty="0" err="1" smtClean="0"/>
              <a:t>Элтехника</a:t>
            </a:r>
            <a:r>
              <a:rPr lang="ru-RU" dirty="0" smtClean="0"/>
              <a:t>» на соответствие</a:t>
            </a:r>
            <a:r>
              <a:rPr lang="ru-RU" b="1" dirty="0" smtClean="0"/>
              <a:t> </a:t>
            </a:r>
            <a:r>
              <a:rPr lang="ru-RU" dirty="0"/>
              <a:t>ТУ </a:t>
            </a:r>
            <a:r>
              <a:rPr lang="ru-RU" dirty="0" smtClean="0"/>
              <a:t>3414-056-45567980-2019 и </a:t>
            </a:r>
            <a:r>
              <a:rPr lang="ru-RU" dirty="0"/>
              <a:t>ГОСТ Р 52565</a:t>
            </a:r>
            <a:r>
              <a:rPr lang="ru-RU" b="1" dirty="0" smtClean="0"/>
              <a:t>  </a:t>
            </a:r>
            <a:r>
              <a:rPr lang="ru-RU" dirty="0" smtClean="0"/>
              <a:t> 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91476" y="4653136"/>
            <a:ext cx="3960440" cy="202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Ведется постоянная разработка конструкторской документации для различных типов выключателей производства АО «ПО </a:t>
            </a:r>
            <a:r>
              <a:rPr lang="ru-RU" dirty="0" err="1" smtClean="0"/>
              <a:t>Элтехника</a:t>
            </a:r>
            <a:r>
              <a:rPr lang="ru-RU" dirty="0" smtClean="0"/>
              <a:t>» и</a:t>
            </a:r>
            <a:r>
              <a:rPr lang="en-US" dirty="0" smtClean="0"/>
              <a:t> </a:t>
            </a:r>
            <a:r>
              <a:rPr lang="ru-RU" dirty="0" smtClean="0"/>
              <a:t>типов камер КСО, а так же </a:t>
            </a:r>
            <a:r>
              <a:rPr lang="ru-RU" dirty="0" err="1" smtClean="0"/>
              <a:t>выкатных</a:t>
            </a:r>
            <a:r>
              <a:rPr lang="ru-RU" dirty="0" smtClean="0"/>
              <a:t> элементов КРУ.</a:t>
            </a:r>
            <a:r>
              <a:rPr lang="ru-RU" b="1" dirty="0" smtClean="0"/>
              <a:t>  </a:t>
            </a:r>
            <a:r>
              <a:rPr lang="ru-RU" dirty="0" smtClean="0"/>
              <a:t> </a:t>
            </a:r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16774</TotalTime>
  <Words>751</Words>
  <Application>Microsoft Office PowerPoint</Application>
  <PresentationFormat>Экран (4:3)</PresentationFormat>
  <Paragraphs>78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Bahnschrift</vt:lpstr>
      <vt:lpstr>Calibri</vt:lpstr>
      <vt:lpstr>Micra</vt:lpstr>
      <vt:lpstr>Тема Office</vt:lpstr>
      <vt:lpstr>Презентация PowerPoint</vt:lpstr>
      <vt:lpstr>Коллектив ООО «Волга Электрик» - это команда профессионалов имеющих многолетний опыт работы в электроэнергетике.   Мы выделили несколько направлений  в которых имеем компетенции и сделали ставки на ведущих Российских производителей с которыми ведем совместную работу по внедрению новых технологий в электроэнергетике.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 VR  Инновационное подразделение  ООО «Надежные Энергетические Решения», занимающееся разработкой и внедрением  VR/AV технологических решений  для различных бизнес-задач</dc:title>
  <dc:creator>Наталья захватова</dc:creator>
  <cp:lastModifiedBy>Евгений Минаев</cp:lastModifiedBy>
  <cp:revision>228</cp:revision>
  <dcterms:created xsi:type="dcterms:W3CDTF">2019-08-05T19:38:56Z</dcterms:created>
  <dcterms:modified xsi:type="dcterms:W3CDTF">2021-06-28T06:42:22Z</dcterms:modified>
</cp:coreProperties>
</file>